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7" r:id="rId9"/>
    <p:sldId id="263" r:id="rId10"/>
    <p:sldId id="264" r:id="rId11"/>
    <p:sldId id="269" r:id="rId12"/>
    <p:sldId id="270" r:id="rId13"/>
    <p:sldId id="265" r:id="rId14"/>
    <p:sldId id="266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DWKGVM+QFRc+YfayvjmVa8K1i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1213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c8b6e55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c8b6e55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5c8b6e55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555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58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ikset.com/" TargetMode="External"/><Relationship Id="rId2" Type="http://schemas.openxmlformats.org/officeDocument/2006/relationships/hyperlink" Target="mailto:support@trikset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rikset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">
  <p:cSld name="2_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/>
          <p:nvPr/>
        </p:nvSpPr>
        <p:spPr>
          <a:xfrm>
            <a:off x="1971675" y="1646664"/>
            <a:ext cx="8266043" cy="1728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1963392" y="1539747"/>
            <a:ext cx="8266043" cy="164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6000"/>
              <a:buFont typeface="Verdana"/>
              <a:buNone/>
              <a:defRPr sz="48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0" name="Google Shape;20;p12"/>
          <p:cNvPicPr preferRelativeResize="0"/>
          <p:nvPr/>
        </p:nvPicPr>
        <p:blipFill rotWithShape="1">
          <a:blip r:embed="rId2">
            <a:alphaModFix/>
          </a:blip>
          <a:srcRect l="3016" t="11569" r="3069" b="11220"/>
          <a:stretch/>
        </p:blipFill>
        <p:spPr>
          <a:xfrm>
            <a:off x="838200" y="480894"/>
            <a:ext cx="2927437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2"/>
          <p:cNvPicPr preferRelativeResize="0"/>
          <p:nvPr/>
        </p:nvPicPr>
        <p:blipFill>
          <a:blip r:embed="rId3"/>
          <a:srcRect/>
          <a:stretch/>
        </p:blipFill>
        <p:spPr>
          <a:xfrm>
            <a:off x="4533900" y="3158114"/>
            <a:ext cx="3124199" cy="312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13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125" y="377092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endParaRPr lang="ru-RU"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4"/>
          <p:cNvSpPr txBox="1"/>
          <p:nvPr/>
        </p:nvSpPr>
        <p:spPr>
          <a:xfrm>
            <a:off x="4786004" y="1648440"/>
            <a:ext cx="60329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Поддержка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support@trikset.com</a:t>
            </a:r>
            <a:endParaRPr lang="ru-RU" sz="3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Справочный центр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help.trikset.com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4"/>
          <p:cNvSpPr txBox="1"/>
          <p:nvPr/>
        </p:nvSpPr>
        <p:spPr>
          <a:xfrm flipH="1">
            <a:off x="838125" y="322646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rPr>
              <a:t>Информация и контакты</a:t>
            </a:r>
            <a:endParaRPr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" name="Google Shape;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307" y="2214584"/>
            <a:ext cx="3592786" cy="359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4126" y="5054082"/>
            <a:ext cx="258127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/>
          <p:nvPr/>
        </p:nvSpPr>
        <p:spPr>
          <a:xfrm>
            <a:off x="7484958" y="5026123"/>
            <a:ext cx="10055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trikset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65680" y="1580971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trikset.com</a:t>
            </a:r>
            <a:endParaRPr lang="ru-RU"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31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3.0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2" name="Google Shape;12;p11"/>
          <p:cNvPicPr preferRelativeResize="0"/>
          <p:nvPr/>
        </p:nvPicPr>
        <p:blipFill rotWithShape="1">
          <a:blip r:embed="rId5">
            <a:alphaModFix/>
          </a:blip>
          <a:srcRect l="6972" t="36957" r="7355" b="36954"/>
          <a:stretch/>
        </p:blipFill>
        <p:spPr>
          <a:xfrm>
            <a:off x="9945279" y="396000"/>
            <a:ext cx="1782001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1"/>
          <p:cNvSpPr txBox="1"/>
          <p:nvPr/>
        </p:nvSpPr>
        <p:spPr>
          <a:xfrm>
            <a:off x="1581150" y="6314626"/>
            <a:ext cx="24288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Распространяется по лицензии </a:t>
            </a:r>
            <a:r>
              <a:rPr lang="ru-RU" sz="1200" b="0" i="0" u="sng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Creative Commons BY-NC-SA</a:t>
            </a:r>
            <a:endParaRPr sz="12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1"/>
          <p:cNvSpPr txBox="1"/>
          <p:nvPr/>
        </p:nvSpPr>
        <p:spPr>
          <a:xfrm>
            <a:off x="4162425" y="6314626"/>
            <a:ext cx="39147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ООО «</a:t>
            </a:r>
            <a:r>
              <a:rPr lang="ru-RU" sz="12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КиберТех</a:t>
            </a: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Санкт-Петербург, 2023</a:t>
            </a:r>
            <a:endParaRPr sz="1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675" y="6434126"/>
            <a:ext cx="739617" cy="258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l.trikset.com/edu/building-instructions/ru/Kb1/%d0%92%d0%b5%d1%81%d1%8b.%20%d0%98%d0%bd%d1%81%d1%82%d1%80%d1%83%d0%ba%d1%86%d0%b8%d1%8f%20%d0%bf%d0%be%20%d1%81%d0%b1%d0%be%d1%80%d0%ba%d0%b5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Знакомство с конструктором ТРИК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 rotWithShape="1">
          <a:blip r:embed="rId3">
            <a:alphaModFix/>
          </a:blip>
          <a:srcRect l="9028" t="18210" r="11694" b="14744"/>
          <a:stretch/>
        </p:blipFill>
        <p:spPr>
          <a:xfrm rot="558916">
            <a:off x="6838275" y="2168908"/>
            <a:ext cx="3826448" cy="32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Инструменты</a:t>
            </a:r>
            <a:endParaRPr dirty="0"/>
          </a:p>
        </p:txBody>
      </p:sp>
      <p:sp>
        <p:nvSpPr>
          <p:cNvPr id="147" name="Google Shape;147;p9"/>
          <p:cNvSpPr txBox="1"/>
          <p:nvPr/>
        </p:nvSpPr>
        <p:spPr>
          <a:xfrm>
            <a:off x="2145079" y="1664896"/>
            <a:ext cx="27372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Ключи торцевые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9"/>
          <p:cNvSpPr txBox="1"/>
          <p:nvPr/>
        </p:nvSpPr>
        <p:spPr>
          <a:xfrm>
            <a:off x="6702776" y="1664896"/>
            <a:ext cx="39755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Ключ комбинированный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9"/>
          <p:cNvPicPr preferRelativeResize="0"/>
          <p:nvPr/>
        </p:nvPicPr>
        <p:blipFill rotWithShape="1">
          <a:blip r:embed="rId4">
            <a:alphaModFix/>
          </a:blip>
          <a:srcRect t="23011" b="24740"/>
          <a:stretch/>
        </p:blipFill>
        <p:spPr>
          <a:xfrm>
            <a:off x="840570" y="2501658"/>
            <a:ext cx="5346307" cy="279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Соединения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BF8463-7733-E125-28D4-C9FF9278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8" y="1563529"/>
            <a:ext cx="4895850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E1AB68A-E473-DD7D-E598-E8BF09BF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8" y="2994660"/>
            <a:ext cx="5896511" cy="242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BCE73E1-3D13-A1BF-A76F-94FE22871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563529"/>
            <a:ext cx="467677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CA953801-DBE6-E2FE-AD0A-6FD5B2EC0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35" y="3193315"/>
            <a:ext cx="7715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C46D7E-7DEC-087B-1507-6FB336E2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46" y="3131263"/>
            <a:ext cx="7715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FD68F904-E978-758A-1245-168B0694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3" y="4314386"/>
            <a:ext cx="48291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98765D3-C943-8309-9E47-3D56FA6F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9" y="5110053"/>
            <a:ext cx="7715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489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97B5BAA-2EBD-8659-855D-5B1DF643FB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12</a:t>
            </a:fld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55CD540-ECFE-A480-95C4-4C5DB117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  <p:sp>
        <p:nvSpPr>
          <p:cNvPr id="5" name="Google Shape;147;p9">
            <a:extLst>
              <a:ext uri="{FF2B5EF4-FFF2-40B4-BE49-F238E27FC236}">
                <a16:creationId xmlns:a16="http://schemas.microsoft.com/office/drawing/2014/main" id="{F4F2AF7E-A343-627C-606C-D16D53F4A863}"/>
              </a:ext>
            </a:extLst>
          </p:cNvPr>
          <p:cNvSpPr txBox="1"/>
          <p:nvPr/>
        </p:nvSpPr>
        <p:spPr>
          <a:xfrm>
            <a:off x="763087" y="1498641"/>
            <a:ext cx="11300757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Задача 1.1.1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Собрать стул по инструкции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Задача 1.1.2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Собрать весы по инструкции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https://dl.trikset.com/edu/building-instructions/ru/Kb1/%d0%92%d0%b5%d1%81%d1%8b.%20%d0%98%d0%bd%d1%81%d1%82%d1%80%d1%83%d0%ba%d1%86%d0%b8%d1%8f%20%d0%bf%d0%be%20%d1%81%d0%b1%d0%be%d1%80%d0%ba%d0%b5.pdf</a:t>
            </a: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 descr="Изображение выглядит как шарнир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21471F3F-666A-EBC1-AAB1-77E15ADFA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385" y="3937420"/>
            <a:ext cx="5783878" cy="24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63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37" y="2245162"/>
            <a:ext cx="10039710" cy="398471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Задача</a:t>
            </a:r>
            <a:endParaRPr dirty="0"/>
          </a:p>
        </p:txBody>
      </p:sp>
      <p:sp>
        <p:nvSpPr>
          <p:cNvPr id="158" name="Google Shape;158;p10"/>
          <p:cNvSpPr txBox="1"/>
          <p:nvPr/>
        </p:nvSpPr>
        <p:spPr>
          <a:xfrm>
            <a:off x="838199" y="1211201"/>
            <a:ext cx="102812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Задача 1.1.3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Постройте самую высокую башню. Она должна устоять 30 секунд.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c8b6e555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Набор ТРИК «Учебная пара»</a:t>
            </a:r>
            <a:endParaRPr dirty="0"/>
          </a:p>
        </p:txBody>
      </p:sp>
      <p:sp>
        <p:nvSpPr>
          <p:cNvPr id="47" name="Google Shape;4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t="25971" b="20416"/>
          <a:stretch/>
        </p:blipFill>
        <p:spPr>
          <a:xfrm>
            <a:off x="1752600" y="1295399"/>
            <a:ext cx="8849536" cy="474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3"/>
          <p:cNvPicPr preferRelativeResize="0"/>
          <p:nvPr/>
        </p:nvPicPr>
        <p:blipFill rotWithShape="1">
          <a:blip r:embed="rId3">
            <a:alphaModFix/>
          </a:blip>
          <a:srcRect l="3117" t="-1112"/>
          <a:stretch/>
        </p:blipFill>
        <p:spPr>
          <a:xfrm rot="661627">
            <a:off x="6044286" y="3442728"/>
            <a:ext cx="3389719" cy="218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95110">
            <a:off x="3410091" y="2481433"/>
            <a:ext cx="2576848" cy="165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2069" y="1702011"/>
            <a:ext cx="3381697" cy="177428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Конструктор ТРИК</a:t>
            </a:r>
            <a:endParaRPr dirty="0"/>
          </a:p>
        </p:txBody>
      </p:sp>
      <p:sp>
        <p:nvSpPr>
          <p:cNvPr id="58" name="Google Shape;58;p3"/>
          <p:cNvSpPr txBox="1"/>
          <p:nvPr/>
        </p:nvSpPr>
        <p:spPr>
          <a:xfrm>
            <a:off x="838200" y="1518249"/>
            <a:ext cx="842249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Металлические детали черного и зеленого цветов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Расстояние между центрами отверстий — 1 см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32" y="5425364"/>
            <a:ext cx="8031137" cy="93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5251" y="4150837"/>
            <a:ext cx="1837414" cy="142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99822">
            <a:off x="5889275" y="3422937"/>
            <a:ext cx="1656439" cy="62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5251" y="2532340"/>
            <a:ext cx="2019731" cy="145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219827">
            <a:off x="3728990" y="4296839"/>
            <a:ext cx="1328461" cy="98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30613" y="4518071"/>
            <a:ext cx="1482695" cy="87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Основание</a:t>
            </a:r>
            <a:endParaRPr dirty="0"/>
          </a:p>
        </p:txBody>
      </p:sp>
      <p:pic>
        <p:nvPicPr>
          <p:cNvPr id="73" name="Google Shape;7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7211" y="1518249"/>
            <a:ext cx="8730627" cy="464928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4"/>
          <p:cNvSpPr txBox="1"/>
          <p:nvPr/>
        </p:nvSpPr>
        <p:spPr>
          <a:xfrm>
            <a:off x="838125" y="1518249"/>
            <a:ext cx="20377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(3_15_3)×10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43452">
            <a:off x="6808904" y="3547992"/>
            <a:ext cx="4659685" cy="240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8954" y="1526875"/>
            <a:ext cx="4012792" cy="308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776" y="1445573"/>
            <a:ext cx="3570799" cy="269127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Углы</a:t>
            </a:r>
            <a:endParaRPr dirty="0"/>
          </a:p>
        </p:txBody>
      </p:sp>
      <p:sp>
        <p:nvSpPr>
          <p:cNvPr id="85" name="Google Shape;85;p5"/>
          <p:cNvSpPr txBox="1"/>
          <p:nvPr/>
        </p:nvSpPr>
        <p:spPr>
          <a:xfrm rot="-1813374">
            <a:off x="697806" y="1719250"/>
            <a:ext cx="26174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(2_3)×10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5"/>
          <p:cNvSpPr txBox="1"/>
          <p:nvPr/>
        </p:nvSpPr>
        <p:spPr>
          <a:xfrm rot="-1820831">
            <a:off x="4443385" y="1682134"/>
            <a:ext cx="2776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(3_5)×10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072448">
            <a:off x="4181525" y="5043048"/>
            <a:ext cx="1227456" cy="80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9673">
            <a:off x="1986609" y="4721446"/>
            <a:ext cx="1330433" cy="78351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5"/>
          <p:cNvSpPr txBox="1"/>
          <p:nvPr/>
        </p:nvSpPr>
        <p:spPr>
          <a:xfrm rot="-1820831">
            <a:off x="7604580" y="3950267"/>
            <a:ext cx="24691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(2_2)×20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5"/>
          <p:cNvSpPr txBox="1"/>
          <p:nvPr/>
        </p:nvSpPr>
        <p:spPr>
          <a:xfrm rot="-1820831">
            <a:off x="3475024" y="4710123"/>
            <a:ext cx="22984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(1_1)×3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5"/>
          <p:cNvSpPr txBox="1"/>
          <p:nvPr/>
        </p:nvSpPr>
        <p:spPr>
          <a:xfrm rot="-1820831">
            <a:off x="1392265" y="4393987"/>
            <a:ext cx="24265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(1_1)×5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0600" y="2771973"/>
            <a:ext cx="3380711" cy="339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8664" y="2345851"/>
            <a:ext cx="5118419" cy="268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185" y="1584075"/>
            <a:ext cx="3161831" cy="197335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Плоские углы</a:t>
            </a:r>
            <a:endParaRPr dirty="0"/>
          </a:p>
        </p:txBody>
      </p:sp>
      <p:sp>
        <p:nvSpPr>
          <p:cNvPr id="102" name="Google Shape;102;p6"/>
          <p:cNvSpPr txBox="1"/>
          <p:nvPr/>
        </p:nvSpPr>
        <p:spPr>
          <a:xfrm>
            <a:off x="838199" y="1966822"/>
            <a:ext cx="23381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135⁰ 3х3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 txBox="1"/>
          <p:nvPr/>
        </p:nvSpPr>
        <p:spPr>
          <a:xfrm>
            <a:off x="4096110" y="3451090"/>
            <a:ext cx="23913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135⁰ 5х5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8348933" y="4579259"/>
            <a:ext cx="20944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90⁰ 5х5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Балки</a:t>
            </a:r>
            <a:endParaRPr dirty="0"/>
          </a:p>
        </p:txBody>
      </p:sp>
      <p:pic>
        <p:nvPicPr>
          <p:cNvPr id="112" name="Google Shape;1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5386" y="1110385"/>
            <a:ext cx="4244471" cy="239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31965"/>
            <a:ext cx="4349011" cy="254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 rotWithShape="1">
          <a:blip r:embed="rId5">
            <a:alphaModFix/>
          </a:blip>
          <a:srcRect l="3117" t="-1112"/>
          <a:stretch/>
        </p:blipFill>
        <p:spPr>
          <a:xfrm rot="163276">
            <a:off x="4558684" y="1319271"/>
            <a:ext cx="3389719" cy="218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95624" y="4722936"/>
            <a:ext cx="2576848" cy="165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10954">
            <a:off x="888691" y="1973931"/>
            <a:ext cx="2253937" cy="17182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5;p5">
            <a:extLst>
              <a:ext uri="{FF2B5EF4-FFF2-40B4-BE49-F238E27FC236}">
                <a16:creationId xmlns:a16="http://schemas.microsoft.com/office/drawing/2014/main" id="{A3E92B12-A944-8A70-316D-5952E439A639}"/>
              </a:ext>
            </a:extLst>
          </p:cNvPr>
          <p:cNvSpPr txBox="1"/>
          <p:nvPr/>
        </p:nvSpPr>
        <p:spPr>
          <a:xfrm rot="19933236">
            <a:off x="201876" y="1923005"/>
            <a:ext cx="26174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(2_3_2)×7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 descr="Изображение выглядит как искусство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173D4DE-B5CA-F9BF-F54C-9098DB2FD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6613" y="4204708"/>
            <a:ext cx="3698773" cy="2171699"/>
          </a:xfrm>
          <a:prstGeom prst="rect">
            <a:avLst/>
          </a:prstGeom>
        </p:spPr>
      </p:pic>
      <p:sp>
        <p:nvSpPr>
          <p:cNvPr id="7" name="Google Shape;85;p5">
            <a:extLst>
              <a:ext uri="{FF2B5EF4-FFF2-40B4-BE49-F238E27FC236}">
                <a16:creationId xmlns:a16="http://schemas.microsoft.com/office/drawing/2014/main" id="{C722F0AA-52F0-C04E-ECFC-032B926C871D}"/>
              </a:ext>
            </a:extLst>
          </p:cNvPr>
          <p:cNvSpPr txBox="1"/>
          <p:nvPr/>
        </p:nvSpPr>
        <p:spPr>
          <a:xfrm rot="19938267">
            <a:off x="4303340" y="1734253"/>
            <a:ext cx="278064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)×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(1_12_1)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5;p5">
            <a:extLst>
              <a:ext uri="{FF2B5EF4-FFF2-40B4-BE49-F238E27FC236}">
                <a16:creationId xmlns:a16="http://schemas.microsoft.com/office/drawing/2014/main" id="{70FAD3A4-80E2-1B2A-40C4-59B874C6634A}"/>
              </a:ext>
            </a:extLst>
          </p:cNvPr>
          <p:cNvSpPr txBox="1"/>
          <p:nvPr/>
        </p:nvSpPr>
        <p:spPr>
          <a:xfrm rot="19906915">
            <a:off x="8171664" y="1580651"/>
            <a:ext cx="24595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)×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(1_16_1)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5;p5">
            <a:extLst>
              <a:ext uri="{FF2B5EF4-FFF2-40B4-BE49-F238E27FC236}">
                <a16:creationId xmlns:a16="http://schemas.microsoft.com/office/drawing/2014/main" id="{D1927F60-AE73-77BC-5273-76230EC5C2F0}"/>
              </a:ext>
            </a:extLst>
          </p:cNvPr>
          <p:cNvSpPr txBox="1"/>
          <p:nvPr/>
        </p:nvSpPr>
        <p:spPr>
          <a:xfrm rot="19972023">
            <a:off x="8430607" y="4824744"/>
            <a:ext cx="18716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)×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5;p5">
            <a:extLst>
              <a:ext uri="{FF2B5EF4-FFF2-40B4-BE49-F238E27FC236}">
                <a16:creationId xmlns:a16="http://schemas.microsoft.com/office/drawing/2014/main" id="{44E69A08-B9E3-C058-94B7-3FDF831FBB1B}"/>
              </a:ext>
            </a:extLst>
          </p:cNvPr>
          <p:cNvSpPr txBox="1"/>
          <p:nvPr/>
        </p:nvSpPr>
        <p:spPr>
          <a:xfrm rot="19765140">
            <a:off x="764687" y="4456393"/>
            <a:ext cx="18716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)×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5;p5">
            <a:extLst>
              <a:ext uri="{FF2B5EF4-FFF2-40B4-BE49-F238E27FC236}">
                <a16:creationId xmlns:a16="http://schemas.microsoft.com/office/drawing/2014/main" id="{E129DA47-C814-1F09-A2D0-4BC38B88AF94}"/>
              </a:ext>
            </a:extLst>
          </p:cNvPr>
          <p:cNvSpPr txBox="1"/>
          <p:nvPr/>
        </p:nvSpPr>
        <p:spPr>
          <a:xfrm rot="19765140">
            <a:off x="4609324" y="4624349"/>
            <a:ext cx="18716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)×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581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Адаптеры и прочие детали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25" y="1583175"/>
            <a:ext cx="1653775" cy="1222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8" y="3260807"/>
            <a:ext cx="2075436" cy="1333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2" y="4728576"/>
            <a:ext cx="3557466" cy="1340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5" y="1661925"/>
            <a:ext cx="1566747" cy="1468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61" y="1942575"/>
            <a:ext cx="2176632" cy="22993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946" y="4728576"/>
            <a:ext cx="1989033" cy="1544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309" y="4241891"/>
            <a:ext cx="2246506" cy="2165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52" y="3016263"/>
            <a:ext cx="797449" cy="7224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24" y="4267323"/>
            <a:ext cx="811877" cy="61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8" y="1654674"/>
            <a:ext cx="1378649" cy="13786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72" y="3427404"/>
            <a:ext cx="717710" cy="621724"/>
          </a:xfrm>
          <a:prstGeom prst="rect">
            <a:avLst/>
          </a:prstGeom>
        </p:spPr>
      </p:pic>
      <p:sp>
        <p:nvSpPr>
          <p:cNvPr id="5" name="Google Shape;103;p6">
            <a:extLst>
              <a:ext uri="{FF2B5EF4-FFF2-40B4-BE49-F238E27FC236}">
                <a16:creationId xmlns:a16="http://schemas.microsoft.com/office/drawing/2014/main" id="{94CDC5CD-3FFB-A49A-E129-BDE4991B1466}"/>
              </a:ext>
            </a:extLst>
          </p:cNvPr>
          <p:cNvSpPr txBox="1"/>
          <p:nvPr/>
        </p:nvSpPr>
        <p:spPr>
          <a:xfrm>
            <a:off x="8962483" y="2868326"/>
            <a:ext cx="239131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Адаптер для мотора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25D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59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124" name="Google Shape;124;p8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Крепеж</a:t>
            </a:r>
            <a:endParaRPr dirty="0"/>
          </a:p>
        </p:txBody>
      </p:sp>
      <p:sp>
        <p:nvSpPr>
          <p:cNvPr id="125" name="Google Shape;125;p8"/>
          <p:cNvSpPr txBox="1"/>
          <p:nvPr/>
        </p:nvSpPr>
        <p:spPr>
          <a:xfrm>
            <a:off x="852750" y="1518249"/>
            <a:ext cx="24299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Винты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8"/>
          <p:cNvPicPr preferRelativeResize="0"/>
          <p:nvPr/>
        </p:nvPicPr>
        <p:blipFill rotWithShape="1">
          <a:blip r:embed="rId3">
            <a:alphaModFix/>
          </a:blip>
          <a:srcRect l="35981" t="33312" r="37974" b="34855"/>
          <a:stretch/>
        </p:blipFill>
        <p:spPr>
          <a:xfrm>
            <a:off x="6397513" y="4552300"/>
            <a:ext cx="684624" cy="83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 rotWithShape="1">
          <a:blip r:embed="rId4">
            <a:alphaModFix/>
          </a:blip>
          <a:srcRect l="42795" t="38759" r="39721" b="38761"/>
          <a:stretch/>
        </p:blipFill>
        <p:spPr>
          <a:xfrm>
            <a:off x="1036971" y="3297004"/>
            <a:ext cx="758166" cy="97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 rotWithShape="1">
          <a:blip r:embed="rId5">
            <a:alphaModFix/>
          </a:blip>
          <a:srcRect l="38545" t="34229" r="39996" b="35160"/>
          <a:stretch/>
        </p:blipFill>
        <p:spPr>
          <a:xfrm>
            <a:off x="6358277" y="2385755"/>
            <a:ext cx="635948" cy="90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 rotWithShape="1">
          <a:blip r:embed="rId6">
            <a:alphaModFix/>
          </a:blip>
          <a:srcRect l="36650" t="29007" r="31347" b="31729"/>
          <a:stretch/>
        </p:blipFill>
        <p:spPr>
          <a:xfrm>
            <a:off x="4240664" y="2942769"/>
            <a:ext cx="1386964" cy="170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7">
            <a:alphaModFix/>
          </a:blip>
          <a:srcRect l="37415" t="33816" r="37270" b="36122"/>
          <a:stretch/>
        </p:blipFill>
        <p:spPr>
          <a:xfrm>
            <a:off x="6358277" y="3453517"/>
            <a:ext cx="763097" cy="90617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8"/>
          <p:cNvSpPr txBox="1"/>
          <p:nvPr/>
        </p:nvSpPr>
        <p:spPr>
          <a:xfrm>
            <a:off x="4192824" y="2421622"/>
            <a:ext cx="11961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М4х25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8"/>
          <p:cNvSpPr txBox="1"/>
          <p:nvPr/>
        </p:nvSpPr>
        <p:spPr>
          <a:xfrm>
            <a:off x="2431416" y="2421622"/>
            <a:ext cx="11961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М4х16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8"/>
          <p:cNvSpPr txBox="1"/>
          <p:nvPr/>
        </p:nvSpPr>
        <p:spPr>
          <a:xfrm>
            <a:off x="852750" y="2419549"/>
            <a:ext cx="10134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М4х8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8"/>
          <p:cNvSpPr txBox="1"/>
          <p:nvPr/>
        </p:nvSpPr>
        <p:spPr>
          <a:xfrm>
            <a:off x="7238450" y="2590865"/>
            <a:ext cx="35667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 </a:t>
            </a:r>
            <a:r>
              <a:rPr lang="ru-RU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самоконтрящаяся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8"/>
          <p:cNvSpPr txBox="1"/>
          <p:nvPr/>
        </p:nvSpPr>
        <p:spPr>
          <a:xfrm>
            <a:off x="6289268" y="1523737"/>
            <a:ext cx="290045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Гайки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8"/>
          <p:cNvSpPr txBox="1"/>
          <p:nvPr/>
        </p:nvSpPr>
        <p:spPr>
          <a:xfrm>
            <a:off x="7238450" y="4790849"/>
            <a:ext cx="23334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 стопорная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8"/>
          <p:cNvSpPr txBox="1"/>
          <p:nvPr/>
        </p:nvSpPr>
        <p:spPr>
          <a:xfrm>
            <a:off x="7238450" y="3690857"/>
            <a:ext cx="27184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 фланцевая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8" t="32534" r="34889" b="35200"/>
          <a:stretch/>
        </p:blipFill>
        <p:spPr>
          <a:xfrm>
            <a:off x="2474702" y="3110897"/>
            <a:ext cx="1187089" cy="1381133"/>
          </a:xfrm>
          <a:prstGeom prst="rect">
            <a:avLst/>
          </a:prstGeom>
        </p:spPr>
      </p:pic>
      <p:pic>
        <p:nvPicPr>
          <p:cNvPr id="4" name="Рисунок 3" descr="Изображение выглядит как винт, металлоизделия, крепление, Бытов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2A3F57CC-A412-F56B-54A8-98C24B72B6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884" y="5142701"/>
            <a:ext cx="1073150" cy="1009232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винт&#10;&#10;Автоматически созданное описание">
            <a:extLst>
              <a:ext uri="{FF2B5EF4-FFF2-40B4-BE49-F238E27FC236}">
                <a16:creationId xmlns:a16="http://schemas.microsoft.com/office/drawing/2014/main" id="{11FC4990-9DFF-08A3-3DFC-CFA63F9F0FC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984" t="31233" r="34967" b="31123"/>
          <a:stretch/>
        </p:blipFill>
        <p:spPr>
          <a:xfrm>
            <a:off x="6397513" y="5469139"/>
            <a:ext cx="684624" cy="887211"/>
          </a:xfrm>
          <a:prstGeom prst="rect">
            <a:avLst/>
          </a:prstGeom>
        </p:spPr>
      </p:pic>
      <p:sp>
        <p:nvSpPr>
          <p:cNvPr id="7" name="Google Shape;134;p8">
            <a:extLst>
              <a:ext uri="{FF2B5EF4-FFF2-40B4-BE49-F238E27FC236}">
                <a16:creationId xmlns:a16="http://schemas.microsoft.com/office/drawing/2014/main" id="{5D1A1FAF-8612-5DD2-9B12-9D3C4CE3875B}"/>
              </a:ext>
            </a:extLst>
          </p:cNvPr>
          <p:cNvSpPr txBox="1"/>
          <p:nvPr/>
        </p:nvSpPr>
        <p:spPr>
          <a:xfrm>
            <a:off x="870713" y="4645372"/>
            <a:ext cx="10134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37;p8">
            <a:extLst>
              <a:ext uri="{FF2B5EF4-FFF2-40B4-BE49-F238E27FC236}">
                <a16:creationId xmlns:a16="http://schemas.microsoft.com/office/drawing/2014/main" id="{BD29167F-15C0-88EC-6537-48798592F98B}"/>
              </a:ext>
            </a:extLst>
          </p:cNvPr>
          <p:cNvSpPr txBox="1"/>
          <p:nvPr/>
        </p:nvSpPr>
        <p:spPr>
          <a:xfrm>
            <a:off x="7238450" y="5651134"/>
            <a:ext cx="23334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30468</TotalTime>
  <Words>276</Words>
  <Application>Microsoft Office PowerPoint</Application>
  <PresentationFormat>Широкоэкранный</PresentationFormat>
  <Paragraphs>64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Verdana</vt:lpstr>
      <vt:lpstr>Тема Office</vt:lpstr>
      <vt:lpstr>Знакомство с конструктором ТРИК</vt:lpstr>
      <vt:lpstr>Набор ТРИК «Учебная пара»</vt:lpstr>
      <vt:lpstr>Конструктор ТРИК</vt:lpstr>
      <vt:lpstr>Основание</vt:lpstr>
      <vt:lpstr>Углы</vt:lpstr>
      <vt:lpstr>Плоские углы</vt:lpstr>
      <vt:lpstr>Балки</vt:lpstr>
      <vt:lpstr>Адаптеры и прочие детали</vt:lpstr>
      <vt:lpstr>Крепеж</vt:lpstr>
      <vt:lpstr>Инструменты</vt:lpstr>
      <vt:lpstr>Соединения</vt:lpstr>
      <vt:lpstr>Задачи</vt:lpstr>
      <vt:lpstr>Задача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конструктором ТРИК</dc:title>
  <dc:creator>Alexander</dc:creator>
  <cp:lastModifiedBy>Ilya Shirokolobov</cp:lastModifiedBy>
  <cp:revision>24</cp:revision>
  <dcterms:created xsi:type="dcterms:W3CDTF">2019-06-26T21:51:32Z</dcterms:created>
  <dcterms:modified xsi:type="dcterms:W3CDTF">2023-06-12T03:45:51Z</dcterms:modified>
</cp:coreProperties>
</file>