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08" r:id="rId3"/>
    <p:sldId id="301" r:id="rId4"/>
    <p:sldId id="257" r:id="rId5"/>
    <p:sldId id="258" r:id="rId6"/>
    <p:sldId id="300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9" r:id="rId17"/>
    <p:sldId id="297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iDWKGVM+QFRc+YfayvjmVa8K1i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AFF56-8625-4C6A-913C-9785EC132992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8B43E-2104-44E7-BD29-EAACB42D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1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740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c8b6e55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c8b6e555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c8b6e555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>
  <p:cSld name="2_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 userDrawn="1"/>
        </p:nvSpPr>
        <p:spPr>
          <a:xfrm>
            <a:off x="838199" y="393585"/>
            <a:ext cx="8802757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ru-RU" sz="3200" b="1" i="0" u="none" strike="noStrike" cap="none" dirty="0">
                <a:solidFill>
                  <a:srgbClr val="99CC00"/>
                </a:solidFill>
                <a:latin typeface="Verdana"/>
                <a:ea typeface="Verdana"/>
                <a:cs typeface="Calibri"/>
                <a:sym typeface="Verdana"/>
              </a:rPr>
              <a:t>Информация и контакты</a:t>
            </a:r>
            <a:endParaRPr lang="ru-RU" sz="3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" name="Google Shape;31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</a:t>
            </a:r>
            <a:r>
              <a:rPr lang="en-US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trikset.com/trik/programming-co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EE51E-D7DF-4E4C-BE49-E2FD92F8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0074" y="1932391"/>
            <a:ext cx="8431852" cy="1285421"/>
          </a:xfrm>
        </p:spPr>
        <p:txBody>
          <a:bodyPr/>
          <a:lstStyle/>
          <a:p>
            <a:r>
              <a:rPr lang="ru-RU" sz="4400" dirty="0"/>
              <a:t>Библиотека </a:t>
            </a:r>
            <a:r>
              <a:rPr lang="en-US" sz="4400" dirty="0" err="1"/>
              <a:t>trikRuntime</a:t>
            </a:r>
            <a:r>
              <a:rPr lang="en-US" sz="4400" dirty="0"/>
              <a:t> </a:t>
            </a:r>
            <a:r>
              <a:rPr lang="ru-RU" sz="4400" dirty="0"/>
              <a:t>Точные перемещения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80D5831-8EFF-428C-8F6D-DA2212775D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Энкодеры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838125" y="1072009"/>
            <a:ext cx="1069675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Движение по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энкодерам</a:t>
            </a: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моторы</a:t>
            </a: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mLeft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mRight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энкодеры</a:t>
            </a:r>
            <a:endParaRPr lang="ru-RU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</a:t>
            </a: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eRight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(E4)</a:t>
            </a:r>
          </a:p>
          <a:p>
            <a:pPr lvl="0">
              <a:buSzPct val="100000"/>
            </a:pP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eLeft.reset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eRight.reset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v = 80</a:t>
            </a: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mLeft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(v)</a:t>
            </a: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mRight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(v)</a:t>
            </a: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 = 0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limit = 2000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while(el &lt; limit):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	el = abs(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eLeft.readRawData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0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8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задержка в цикле необходима, чтобы считать новое показание с датчиков</a:t>
            </a:r>
            <a:endParaRPr lang="en-US" sz="18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0734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11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Точное перемещение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BE29C7-B710-4355-991A-CB8EC22F1C84}"/>
                  </a:ext>
                </a:extLst>
              </p:cNvPr>
              <p:cNvSpPr txBox="1"/>
              <p:nvPr/>
            </p:nvSpPr>
            <p:spPr>
              <a:xfrm>
                <a:off x="4581859" y="4121543"/>
                <a:ext cx="2396996" cy="8180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𝑒𝑛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𝑐𝑝𝑟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𝑑𝑖𝑠𝑡</m:t>
                          </m:r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BE29C7-B710-4355-991A-CB8EC22F1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59" y="4121543"/>
                <a:ext cx="2396996" cy="818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949DD-7163-4196-AE3B-49F3B8EBC783}"/>
              </a:ext>
            </a:extLst>
          </p:cNvPr>
          <p:cNvSpPr/>
          <p:nvPr/>
        </p:nvSpPr>
        <p:spPr bwMode="auto">
          <a:xfrm>
            <a:off x="4228581" y="3886198"/>
            <a:ext cx="3205152" cy="133888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3B583-BD68-4F7A-9EAF-D2363EB15D1E}"/>
              </a:ext>
            </a:extLst>
          </p:cNvPr>
          <p:cNvSpPr txBox="1"/>
          <p:nvPr/>
        </p:nvSpPr>
        <p:spPr>
          <a:xfrm>
            <a:off x="770392" y="3006182"/>
            <a:ext cx="96182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Расчет количества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энкодеров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для перемещения на дистанцию </a:t>
            </a:r>
            <a:r>
              <a:rPr lang="en-US" sz="2400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dist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[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см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]</a:t>
            </a: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8F3F1446-470D-44AB-9C4F-22421317C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23271"/>
              </p:ext>
            </p:extLst>
          </p:nvPr>
        </p:nvGraphicFramePr>
        <p:xfrm>
          <a:off x="1716357" y="1632917"/>
          <a:ext cx="8127999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70006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34669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74443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en-US" dirty="0"/>
                        <a:t>D </a:t>
                      </a:r>
                      <a:r>
                        <a:rPr lang="ru-RU" dirty="0"/>
                        <a:t>модель, 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Реальный робот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6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Диаметр колес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16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13591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170C32B-3B20-4FF9-94EF-CD51679D1B68}"/>
              </a:ext>
            </a:extLst>
          </p:cNvPr>
          <p:cNvSpPr txBox="1"/>
          <p:nvPr/>
        </p:nvSpPr>
        <p:spPr>
          <a:xfrm>
            <a:off x="770392" y="1050030"/>
            <a:ext cx="9211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Параметры</a:t>
            </a:r>
          </a:p>
        </p:txBody>
      </p:sp>
    </p:spTree>
    <p:extLst>
      <p:ext uri="{BB962C8B-B14F-4D97-AF65-F5344CB8AC3E}">
        <p14:creationId xmlns:p14="http://schemas.microsoft.com/office/powerpoint/2010/main" val="215231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Точное перемещение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838125" y="1072009"/>
            <a:ext cx="1069675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Движение по прямой</a:t>
            </a:r>
          </a:p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функция перемещения вперед или назад на дистанцию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 [cm]</a:t>
            </a:r>
            <a:endParaRPr lang="ru-RU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360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#574</a:t>
            </a:r>
            <a:b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 = 5.6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#8.5</a:t>
            </a: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run(v, s):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s *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/ 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math.pi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d)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пересчет см в </a:t>
            </a:r>
            <a:r>
              <a:rPr lang="ru-RU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энкодеры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(E3).reset()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(v)</a:t>
            </a: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abs(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(E3).read()) &lt;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0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  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07682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Точный поворот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294D5E-97F4-433D-BD8E-BC3EF741A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18" y="1364982"/>
            <a:ext cx="4394054" cy="45786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229FAF-BE7C-478D-85E8-FB6490C33FCF}"/>
                  </a:ext>
                </a:extLst>
              </p:cNvPr>
              <p:cNvSpPr txBox="1"/>
              <p:nvPr/>
            </p:nvSpPr>
            <p:spPr>
              <a:xfrm>
                <a:off x="5003799" y="1364982"/>
                <a:ext cx="6790267" cy="2800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  <a:sym typeface="Helvetica Light" charset="0"/>
                  </a:rPr>
                  <a:t>Дано: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Helvetica Light" charset="0"/>
                  </a:rPr>
                  <a:t>d = 5.6 </a:t>
                </a:r>
                <a:r>
                  <a:rPr lang="en-US" sz="2000" dirty="0">
                    <a:solidFill>
                      <a:srgbClr val="00B05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Helvetica Light" charset="0"/>
                  </a:rPr>
                  <a:t># </a:t>
                </a:r>
                <a:r>
                  <a:rPr lang="ru-RU" sz="2000" dirty="0">
                    <a:solidFill>
                      <a:srgbClr val="00B05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Helvetica Light" charset="0"/>
                  </a:rPr>
                  <a:t>диаметр колес робота в см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B = 15.4 </a:t>
                </a:r>
                <a:r>
                  <a:rPr lang="en-US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# </a:t>
                </a:r>
                <a:r>
                  <a:rPr lang="ru-RU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колея робота</a:t>
                </a:r>
              </a:p>
              <a:p>
                <a:r>
                  <a:rPr lang="en-US" sz="200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cpr</a:t>
                </a:r>
                <a:r>
                  <a:rPr lang="en-US" sz="2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 = 360 </a:t>
                </a:r>
                <a:r>
                  <a:rPr lang="en-US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#</a:t>
                </a:r>
                <a:r>
                  <a:rPr lang="ru-RU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значение энкодера за один оборот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alpha = 49.9 </a:t>
                </a:r>
                <a:r>
                  <a:rPr lang="en-US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# </a:t>
                </a:r>
                <a:r>
                  <a:rPr lang="ru-RU" sz="200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Helvetica Light" charset="0"/>
                  </a:rPr>
                  <a:t>угол поворота</a:t>
                </a:r>
              </a:p>
              <a:p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Helvetica Light" charset="0"/>
                  </a:rPr>
                  <a:t>Вычислить: какое количество энкодеров необходимо ждать, чтобы робот повернул на заданных угол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  <a:sym typeface="Helvetica Light" charset="0"/>
                      </a:rPr>
                      <m:t>𝛼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Helvetica Light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229FAF-BE7C-478D-85E8-FB6490C33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99" y="1364982"/>
                <a:ext cx="6790267" cy="2800767"/>
              </a:xfrm>
              <a:prstGeom prst="rect">
                <a:avLst/>
              </a:prstGeom>
              <a:blipFill>
                <a:blip r:embed="rId3"/>
                <a:stretch>
                  <a:fillRect l="-1436" t="-1743" r="-90" b="-4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C4BE04-3879-41DF-8497-FAAF266B9B11}"/>
                  </a:ext>
                </a:extLst>
              </p:cNvPr>
              <p:cNvSpPr txBox="1"/>
              <p:nvPr/>
            </p:nvSpPr>
            <p:spPr>
              <a:xfrm>
                <a:off x="5122333" y="4259037"/>
                <a:ext cx="2506132" cy="691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C4BE04-3879-41DF-8497-FAAF266B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33" y="4259037"/>
                <a:ext cx="2506132" cy="6914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A0AFEF-0EA9-4689-8532-882D4E521551}"/>
                  </a:ext>
                </a:extLst>
              </p:cNvPr>
              <p:cNvSpPr txBox="1"/>
              <p:nvPr/>
            </p:nvSpPr>
            <p:spPr>
              <a:xfrm>
                <a:off x="5122333" y="5290669"/>
                <a:ext cx="5303408" cy="7012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𝑒𝑛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𝑑𝑖𝑠𝑡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A0AFEF-0EA9-4689-8532-882D4E521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33" y="5290669"/>
                <a:ext cx="5303408" cy="7012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AE8448-C44D-4F45-9EB5-B42C4536D451}"/>
              </a:ext>
            </a:extLst>
          </p:cNvPr>
          <p:cNvSpPr/>
          <p:nvPr/>
        </p:nvSpPr>
        <p:spPr bwMode="auto">
          <a:xfrm>
            <a:off x="5122333" y="5198366"/>
            <a:ext cx="5640184" cy="8858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5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Точный поворот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747509" y="1245003"/>
            <a:ext cx="1069675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функция поворота на угол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alpha [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градусы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]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. Направление поворота задает знак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v</a:t>
            </a:r>
            <a:endParaRPr lang="ru-RU" sz="16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360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#574 </a:t>
            </a:r>
            <a:b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 = 5.6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#8.5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диаметр колес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 = 15.4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колея робота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rotate(v, alpha):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alpha * b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/ (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360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d)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пересчет в </a:t>
            </a:r>
            <a:r>
              <a:rPr lang="ru-RU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энкодеры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(E3).reset()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-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v)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(v)</a:t>
            </a:r>
          </a:p>
          <a:p>
            <a:pPr lvl="0">
              <a:buSzPct val="100000"/>
            </a:pP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 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abs(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(E3).read()) &lt;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0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  <a:p>
            <a:pPr lvl="0"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  </a:t>
            </a:r>
            <a:endParaRPr lang="ru-RU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3053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15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Движение по ППР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747509" y="1245003"/>
            <a:ext cx="106967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переопределени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методов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read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для датчиков расстояния ИК</a:t>
            </a:r>
            <a:endParaRPr lang="ru-RU" sz="20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right = 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(A1).read 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forward = 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(A2).read </a:t>
            </a:r>
          </a:p>
          <a:p>
            <a:pPr>
              <a:buSzPct val="100000"/>
            </a:pPr>
            <a:endParaRPr lang="ru-RU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функция движения по правилу правой руки (ППР) в полигоне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секторами размера 40х40 см</a:t>
            </a:r>
            <a:endParaRPr lang="ru-RU" sz="20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20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ppr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():</a:t>
            </a: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35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0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 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True: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20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right() &gt;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rotate(50, 90)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run(60, 40)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0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elif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forward() &gt;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run(60, 40)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20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rotate(-50, 90)</a:t>
            </a:r>
          </a:p>
        </p:txBody>
      </p:sp>
    </p:spTree>
    <p:extLst>
      <p:ext uri="{BB962C8B-B14F-4D97-AF65-F5344CB8AC3E}">
        <p14:creationId xmlns:p14="http://schemas.microsoft.com/office/powerpoint/2010/main" val="3916176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EA7E4C5-090A-4D53-86E3-0C38C2AEC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16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2420DF-B7FE-4D75-BCB5-88F231131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208" y="1230382"/>
            <a:ext cx="5310192" cy="46492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b="1" dirty="0"/>
              <a:t>Задача 1.3.5. </a:t>
            </a:r>
            <a:r>
              <a:rPr lang="ru-RU" sz="2400" dirty="0"/>
              <a:t>Написать программу точного перемещения мобильного двухмоторного робота по заданной траектория. Реализовать движение вперед-назад и повороты на угол в виде отдельных функций</a:t>
            </a:r>
            <a:r>
              <a:rPr lang="en-US" sz="2400" dirty="0"/>
              <a:t> </a:t>
            </a:r>
            <a:r>
              <a:rPr lang="ru-RU" sz="2400" dirty="0"/>
              <a:t>с использованием </a:t>
            </a:r>
            <a:r>
              <a:rPr lang="ru-RU" sz="2400" dirty="0" err="1"/>
              <a:t>энкодеров</a:t>
            </a:r>
            <a:r>
              <a:rPr lang="ru-RU" sz="2400" dirty="0"/>
              <a:t>.</a:t>
            </a:r>
          </a:p>
          <a:p>
            <a:pPr marL="114300" indent="0">
              <a:buNone/>
            </a:pPr>
            <a:endParaRPr lang="ru-RU" sz="2400" dirty="0"/>
          </a:p>
          <a:p>
            <a:pPr marL="114300" indent="0">
              <a:buNone/>
            </a:pPr>
            <a:endParaRPr lang="ru-RU" sz="240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267A48-BD25-461B-8F91-1616AAB1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954A4D8-CDB0-4EA3-A198-BD84BE8C6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1" y="1438906"/>
            <a:ext cx="6605591" cy="5361894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6C79407-5E5F-4B6E-A812-7381C6DFAB35}"/>
              </a:ext>
            </a:extLst>
          </p:cNvPr>
          <p:cNvCxnSpPr/>
          <p:nvPr/>
        </p:nvCxnSpPr>
        <p:spPr>
          <a:xfrm>
            <a:off x="6849533" y="2446867"/>
            <a:ext cx="1651000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AAAED7F-EEA5-4403-B1CF-22352DD0A64B}"/>
              </a:ext>
            </a:extLst>
          </p:cNvPr>
          <p:cNvCxnSpPr/>
          <p:nvPr/>
        </p:nvCxnSpPr>
        <p:spPr>
          <a:xfrm>
            <a:off x="6646333" y="3998909"/>
            <a:ext cx="406400" cy="0"/>
          </a:xfrm>
          <a:prstGeom prst="line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B06E7A7-2B70-4192-981E-C29F7DAA719B}"/>
              </a:ext>
            </a:extLst>
          </p:cNvPr>
          <p:cNvCxnSpPr>
            <a:cxnSpLocks/>
          </p:cNvCxnSpPr>
          <p:nvPr/>
        </p:nvCxnSpPr>
        <p:spPr>
          <a:xfrm flipV="1">
            <a:off x="6564310" y="3495675"/>
            <a:ext cx="0" cy="423862"/>
          </a:xfrm>
          <a:prstGeom prst="line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2103133-16E7-4C7C-86EF-50F69329B5D0}"/>
              </a:ext>
            </a:extLst>
          </p:cNvPr>
          <p:cNvSpPr txBox="1"/>
          <p:nvPr/>
        </p:nvSpPr>
        <p:spPr>
          <a:xfrm>
            <a:off x="6153156" y="3569106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17.5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2A42CB-A5CF-4C02-94A5-66A2390946B2}"/>
              </a:ext>
            </a:extLst>
          </p:cNvPr>
          <p:cNvSpPr txBox="1"/>
          <p:nvPr/>
        </p:nvSpPr>
        <p:spPr>
          <a:xfrm>
            <a:off x="6620143" y="39941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17.5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D7BB2647-4636-4B11-85D4-426B26C014E6}"/>
              </a:ext>
            </a:extLst>
          </p:cNvPr>
          <p:cNvCxnSpPr>
            <a:cxnSpLocks/>
          </p:cNvCxnSpPr>
          <p:nvPr/>
        </p:nvCxnSpPr>
        <p:spPr>
          <a:xfrm>
            <a:off x="8500533" y="2446867"/>
            <a:ext cx="1672986" cy="1672986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5F30BD27-CF63-40D4-9644-6515D70F518A}"/>
              </a:ext>
            </a:extLst>
          </p:cNvPr>
          <p:cNvCxnSpPr>
            <a:cxnSpLocks/>
          </p:cNvCxnSpPr>
          <p:nvPr/>
        </p:nvCxnSpPr>
        <p:spPr>
          <a:xfrm flipV="1">
            <a:off x="8500533" y="4119853"/>
            <a:ext cx="1672986" cy="1652297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7F577FC-09EC-4D34-9746-8E503F39CA7A}"/>
              </a:ext>
            </a:extLst>
          </p:cNvPr>
          <p:cNvCxnSpPr>
            <a:cxnSpLocks/>
          </p:cNvCxnSpPr>
          <p:nvPr/>
        </p:nvCxnSpPr>
        <p:spPr>
          <a:xfrm>
            <a:off x="6419850" y="5772150"/>
            <a:ext cx="2080683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39326E5-0D78-4A04-9594-1AB49EBB940C}"/>
              </a:ext>
            </a:extLst>
          </p:cNvPr>
          <p:cNvSpPr txBox="1"/>
          <p:nvPr/>
        </p:nvSpPr>
        <p:spPr>
          <a:xfrm>
            <a:off x="7460191" y="221309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5AEB14-7242-45D8-AC1E-E1E084395157}"/>
              </a:ext>
            </a:extLst>
          </p:cNvPr>
          <p:cNvSpPr txBox="1"/>
          <p:nvPr/>
        </p:nvSpPr>
        <p:spPr>
          <a:xfrm>
            <a:off x="7317241" y="549515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85.5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C7B3F78-0E02-46D0-AF43-2835528A94A7}"/>
              </a:ext>
            </a:extLst>
          </p:cNvPr>
          <p:cNvCxnSpPr>
            <a:cxnSpLocks/>
          </p:cNvCxnSpPr>
          <p:nvPr/>
        </p:nvCxnSpPr>
        <p:spPr>
          <a:xfrm>
            <a:off x="623993" y="4633955"/>
            <a:ext cx="1250527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3F17BB7-0931-4F5E-8F9B-E64DF00D3BB2}"/>
              </a:ext>
            </a:extLst>
          </p:cNvPr>
          <p:cNvSpPr txBox="1"/>
          <p:nvPr/>
        </p:nvSpPr>
        <p:spPr>
          <a:xfrm>
            <a:off x="2018481" y="4464678"/>
            <a:ext cx="2101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траектория движения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67811F-6E3E-44F5-ADDB-AE24E3695CED}"/>
              </a:ext>
            </a:extLst>
          </p:cNvPr>
          <p:cNvSpPr txBox="1"/>
          <p:nvPr/>
        </p:nvSpPr>
        <p:spPr>
          <a:xfrm>
            <a:off x="1019866" y="4937534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17.5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404C58-A50A-4530-B12A-C81C6E16A3D4}"/>
              </a:ext>
            </a:extLst>
          </p:cNvPr>
          <p:cNvSpPr txBox="1"/>
          <p:nvPr/>
        </p:nvSpPr>
        <p:spPr>
          <a:xfrm>
            <a:off x="2018480" y="4875979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размер в см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040E7D-BDEB-4810-BAE9-20A7F7D0E1ED}"/>
              </a:ext>
            </a:extLst>
          </p:cNvPr>
          <p:cNvSpPr txBox="1"/>
          <p:nvPr/>
        </p:nvSpPr>
        <p:spPr>
          <a:xfrm>
            <a:off x="9368060" y="3006361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4DBE5F-B1F8-449E-A3AC-EF3B61691F7D}"/>
              </a:ext>
            </a:extLst>
          </p:cNvPr>
          <p:cNvSpPr txBox="1"/>
          <p:nvPr/>
        </p:nvSpPr>
        <p:spPr>
          <a:xfrm>
            <a:off x="9401840" y="4961102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6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8b6e555a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17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Math </a:t>
            </a:r>
            <a:r>
              <a:rPr lang="ru-RU" dirty="0">
                <a:sym typeface="Trebuchet MS"/>
              </a:rPr>
              <a:t>и </a:t>
            </a:r>
            <a:r>
              <a:rPr lang="en-US" dirty="0">
                <a:sym typeface="Trebuchet MS"/>
              </a:rPr>
              <a:t>Date</a:t>
            </a:r>
            <a:endParaRPr lang="ru-RU" dirty="0">
              <a:sym typeface="Trebuchet MS"/>
            </a:endParaRPr>
          </a:p>
        </p:txBody>
      </p:sp>
      <p:sp>
        <p:nvSpPr>
          <p:cNvPr id="6" name="Shape 209">
            <a:extLst>
              <a:ext uri="{FF2B5EF4-FFF2-40B4-BE49-F238E27FC236}">
                <a16:creationId xmlns:a16="http://schemas.microsoft.com/office/drawing/2014/main" id="{BF18BE94-30B7-44E6-8C1D-C8D36409CE3A}"/>
              </a:ext>
            </a:extLst>
          </p:cNvPr>
          <p:cNvSpPr/>
          <p:nvPr/>
        </p:nvSpPr>
        <p:spPr>
          <a:xfrm>
            <a:off x="678611" y="1294630"/>
            <a:ext cx="10834777" cy="5054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457200" marR="0" lvl="0" indent="-457200" algn="l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Математические функции и константы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math.abs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(),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math.pi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math.cos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(),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math.atan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()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…</a:t>
            </a: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Объект время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time.time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Пример:</a:t>
            </a:r>
            <a:b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time.time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= 0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for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in range(0,1001):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a += 1</a:t>
            </a: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time.time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 – t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print(dt)</a:t>
            </a: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0818268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135467-68F1-4D78-9C8E-A13D6C6F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Объекты</a:t>
            </a:r>
          </a:p>
        </p:txBody>
      </p:sp>
      <p:sp>
        <p:nvSpPr>
          <p:cNvPr id="92" name="Прямоугольник: скругленные углы 91">
            <a:extLst>
              <a:ext uri="{FF2B5EF4-FFF2-40B4-BE49-F238E27FC236}">
                <a16:creationId xmlns:a16="http://schemas.microsoft.com/office/drawing/2014/main" id="{43487494-5F8C-4031-9FF2-218688BE83AD}"/>
              </a:ext>
            </a:extLst>
          </p:cNvPr>
          <p:cNvSpPr/>
          <p:nvPr/>
        </p:nvSpPr>
        <p:spPr>
          <a:xfrm>
            <a:off x="4090551" y="1279474"/>
            <a:ext cx="2952328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brick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Прямоугольник: скругленные углы 92">
            <a:extLst>
              <a:ext uri="{FF2B5EF4-FFF2-40B4-BE49-F238E27FC236}">
                <a16:creationId xmlns:a16="http://schemas.microsoft.com/office/drawing/2014/main" id="{3F915E0F-A2B9-4E31-A0FF-DC519F3FBEC5}"/>
              </a:ext>
            </a:extLst>
          </p:cNvPr>
          <p:cNvSpPr/>
          <p:nvPr/>
        </p:nvSpPr>
        <p:spPr>
          <a:xfrm>
            <a:off x="2828796" y="2297665"/>
            <a:ext cx="1690573" cy="46910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motor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40BFB874-8D08-45DC-B3D6-DD96483A57C3}"/>
              </a:ext>
            </a:extLst>
          </p:cNvPr>
          <p:cNvCxnSpPr>
            <a:cxnSpLocks/>
          </p:cNvCxnSpPr>
          <p:nvPr/>
        </p:nvCxnSpPr>
        <p:spPr>
          <a:xfrm flipH="1">
            <a:off x="3685098" y="1792239"/>
            <a:ext cx="1892632" cy="514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95" name="Овал 94">
            <a:extLst>
              <a:ext uri="{FF2B5EF4-FFF2-40B4-BE49-F238E27FC236}">
                <a16:creationId xmlns:a16="http://schemas.microsoft.com/office/drawing/2014/main" id="{C91C06EE-6998-4A17-ABE0-7A4EEA43B5E3}"/>
              </a:ext>
            </a:extLst>
          </p:cNvPr>
          <p:cNvSpPr/>
          <p:nvPr/>
        </p:nvSpPr>
        <p:spPr>
          <a:xfrm>
            <a:off x="1277190" y="4452115"/>
            <a:ext cx="1767630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invert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A8F81DDC-47FF-48A4-8FDE-D84D74ECC987}"/>
              </a:ext>
            </a:extLst>
          </p:cNvPr>
          <p:cNvCxnSpPr>
            <a:cxnSpLocks/>
            <a:stCxn id="93" idx="1"/>
            <a:endCxn id="95" idx="0"/>
          </p:cNvCxnSpPr>
          <p:nvPr/>
        </p:nvCxnSpPr>
        <p:spPr>
          <a:xfrm flipH="1">
            <a:off x="2161005" y="2532220"/>
            <a:ext cx="667791" cy="19198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97850F06-DC3F-4519-9925-87C0ACA6EE8A}"/>
              </a:ext>
            </a:extLst>
          </p:cNvPr>
          <p:cNvCxnSpPr>
            <a:cxnSpLocks/>
            <a:stCxn id="93" idx="3"/>
            <a:endCxn id="103" idx="0"/>
          </p:cNvCxnSpPr>
          <p:nvPr/>
        </p:nvCxnSpPr>
        <p:spPr>
          <a:xfrm>
            <a:off x="4519369" y="2532220"/>
            <a:ext cx="954004" cy="1925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F601EB2F-6F2F-43F1-9892-37C14CEA7EB4}"/>
              </a:ext>
            </a:extLst>
          </p:cNvPr>
          <p:cNvCxnSpPr>
            <a:cxnSpLocks/>
            <a:stCxn id="93" idx="2"/>
          </p:cNvCxnSpPr>
          <p:nvPr/>
        </p:nvCxnSpPr>
        <p:spPr>
          <a:xfrm flipH="1">
            <a:off x="3664576" y="2766774"/>
            <a:ext cx="9507" cy="12477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99" name="Овал 98">
            <a:extLst>
              <a:ext uri="{FF2B5EF4-FFF2-40B4-BE49-F238E27FC236}">
                <a16:creationId xmlns:a16="http://schemas.microsoft.com/office/drawing/2014/main" id="{502C03BC-3C71-4E57-B651-840993AC8556}"/>
              </a:ext>
            </a:extLst>
          </p:cNvPr>
          <p:cNvSpPr/>
          <p:nvPr/>
        </p:nvSpPr>
        <p:spPr>
          <a:xfrm>
            <a:off x="1277190" y="5209313"/>
            <a:ext cx="1767630" cy="46693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currentPower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7A62AF68-99A0-4C2E-8023-8C11575A4F31}"/>
              </a:ext>
            </a:extLst>
          </p:cNvPr>
          <p:cNvSpPr/>
          <p:nvPr/>
        </p:nvSpPr>
        <p:spPr>
          <a:xfrm>
            <a:off x="3188836" y="3162485"/>
            <a:ext cx="1008112" cy="3012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события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2B95B0B3-C17D-4DBE-B7F8-427BBCA2387F}"/>
              </a:ext>
            </a:extLst>
          </p:cNvPr>
          <p:cNvSpPr/>
          <p:nvPr/>
        </p:nvSpPr>
        <p:spPr>
          <a:xfrm>
            <a:off x="1820684" y="3538737"/>
            <a:ext cx="1101966" cy="3012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свойства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A6E9A664-D18A-41FA-9C91-03A01F970733}"/>
              </a:ext>
            </a:extLst>
          </p:cNvPr>
          <p:cNvSpPr/>
          <p:nvPr/>
        </p:nvSpPr>
        <p:spPr>
          <a:xfrm>
            <a:off x="4556988" y="3521801"/>
            <a:ext cx="1101966" cy="3012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методы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527C4E4F-7329-4466-B58F-C258380C5BD1}"/>
              </a:ext>
            </a:extLst>
          </p:cNvPr>
          <p:cNvSpPr/>
          <p:nvPr/>
        </p:nvSpPr>
        <p:spPr>
          <a:xfrm>
            <a:off x="4589558" y="4457905"/>
            <a:ext cx="1767630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setPower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364E4BEE-8391-4B86-955B-CD37CB6F0913}"/>
              </a:ext>
            </a:extLst>
          </p:cNvPr>
          <p:cNvSpPr/>
          <p:nvPr/>
        </p:nvSpPr>
        <p:spPr>
          <a:xfrm>
            <a:off x="4589558" y="5249993"/>
            <a:ext cx="1767630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brake()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66C4825D-6ECD-468F-A4A0-515DB54C97FD}"/>
              </a:ext>
            </a:extLst>
          </p:cNvPr>
          <p:cNvCxnSpPr>
            <a:stCxn id="95" idx="4"/>
            <a:endCxn id="99" idx="0"/>
          </p:cNvCxnSpPr>
          <p:nvPr/>
        </p:nvCxnSpPr>
        <p:spPr>
          <a:xfrm>
            <a:off x="2161005" y="4884163"/>
            <a:ext cx="0" cy="325150"/>
          </a:xfrm>
          <a:prstGeom prst="lin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D6A3B516-C294-4FC4-905E-6D6797E67B97}"/>
              </a:ext>
            </a:extLst>
          </p:cNvPr>
          <p:cNvCxnSpPr>
            <a:stCxn id="103" idx="4"/>
            <a:endCxn id="104" idx="0"/>
          </p:cNvCxnSpPr>
          <p:nvPr/>
        </p:nvCxnSpPr>
        <p:spPr>
          <a:xfrm>
            <a:off x="5473373" y="4889953"/>
            <a:ext cx="0" cy="360040"/>
          </a:xfrm>
          <a:prstGeom prst="lin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7" name="Прямоугольник: скругленные углы 106">
            <a:extLst>
              <a:ext uri="{FF2B5EF4-FFF2-40B4-BE49-F238E27FC236}">
                <a16:creationId xmlns:a16="http://schemas.microsoft.com/office/drawing/2014/main" id="{1742C3D0-C098-4A63-8107-734F69D8A06C}"/>
              </a:ext>
            </a:extLst>
          </p:cNvPr>
          <p:cNvSpPr/>
          <p:nvPr/>
        </p:nvSpPr>
        <p:spPr>
          <a:xfrm>
            <a:off x="4836070" y="2306374"/>
            <a:ext cx="1690573" cy="46910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display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33AFC409-F863-4BA0-AB0F-3F74BE4704C7}"/>
              </a:ext>
            </a:extLst>
          </p:cNvPr>
          <p:cNvCxnSpPr>
            <a:stCxn id="92" idx="2"/>
            <a:endCxn id="107" idx="0"/>
          </p:cNvCxnSpPr>
          <p:nvPr/>
        </p:nvCxnSpPr>
        <p:spPr>
          <a:xfrm>
            <a:off x="5566715" y="1783530"/>
            <a:ext cx="114642" cy="522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9" name="Прямоугольник: скругленные углы 108">
            <a:extLst>
              <a:ext uri="{FF2B5EF4-FFF2-40B4-BE49-F238E27FC236}">
                <a16:creationId xmlns:a16="http://schemas.microsoft.com/office/drawing/2014/main" id="{871BA6A1-5844-406F-A678-81CB8D596F33}"/>
              </a:ext>
            </a:extLst>
          </p:cNvPr>
          <p:cNvSpPr/>
          <p:nvPr/>
        </p:nvSpPr>
        <p:spPr>
          <a:xfrm>
            <a:off x="6843344" y="2297664"/>
            <a:ext cx="1690573" cy="46910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  <a:rtl val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sensor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4FF08ED7-59EA-427F-BA93-650D09C25C80}"/>
              </a:ext>
            </a:extLst>
          </p:cNvPr>
          <p:cNvCxnSpPr>
            <a:cxnSpLocks/>
            <a:stCxn id="92" idx="2"/>
            <a:endCxn id="109" idx="0"/>
          </p:cNvCxnSpPr>
          <p:nvPr/>
        </p:nvCxnSpPr>
        <p:spPr>
          <a:xfrm>
            <a:off x="5566715" y="1783530"/>
            <a:ext cx="2121916" cy="5141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18FB899-BCD2-4CF4-803C-186FBD94A809}"/>
              </a:ext>
            </a:extLst>
          </p:cNvPr>
          <p:cNvSpPr txBox="1"/>
          <p:nvPr/>
        </p:nvSpPr>
        <p:spPr>
          <a:xfrm>
            <a:off x="7042879" y="5366818"/>
            <a:ext cx="4897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https://help.trikset.com/trik/programming-code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3C93F6-577A-4695-BE94-402D19C18EFD}"/>
              </a:ext>
            </a:extLst>
          </p:cNvPr>
          <p:cNvSpPr txBox="1"/>
          <p:nvPr/>
        </p:nvSpPr>
        <p:spPr>
          <a:xfrm>
            <a:off x="7042879" y="4884163"/>
            <a:ext cx="36021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Справочный центр ТРИК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344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71D973-AF8A-49CC-8755-3E96D0201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5C52577-4782-4076-AD9F-19E6EDAB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отладки</a:t>
            </a:r>
          </a:p>
        </p:txBody>
      </p:sp>
      <p:sp>
        <p:nvSpPr>
          <p:cNvPr id="9" name="Shape 209">
            <a:extLst>
              <a:ext uri="{FF2B5EF4-FFF2-40B4-BE49-F238E27FC236}">
                <a16:creationId xmlns:a16="http://schemas.microsoft.com/office/drawing/2014/main" id="{ABCFE3F2-2CD0-499A-953D-BC344BF9F8D7}"/>
              </a:ext>
            </a:extLst>
          </p:cNvPr>
          <p:cNvSpPr/>
          <p:nvPr/>
        </p:nvSpPr>
        <p:spPr>
          <a:xfrm>
            <a:off x="678611" y="1294630"/>
            <a:ext cx="10834777" cy="468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457200" marR="0" lvl="0" indent="-457200" algn="l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Вывод в консоль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Привет, мир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”)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Привет, мир!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 = 70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sens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(A1).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readRawData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print(“b=“ +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(b) + “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sens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=“ +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str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sens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))</a:t>
            </a:r>
            <a:b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например,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b=70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sens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=30</a:t>
            </a:r>
            <a:b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Вывод на экран робота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addLabel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(“b=” +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str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b), 1, 20)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().redraw()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chemeClr val="accent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перерисовать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L="457200" marR="0" lvl="0" indent="-457200" algn="l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Запись в файл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script.removeFile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(“output.csv”)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script.writeToFile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(“output.csv”, 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str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(b) + “;” + 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str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sens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 + “\n”)</a:t>
            </a: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02056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E09F9E0-AEA1-47A7-9DC1-686A67224A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160AA2B-15BB-4577-AB88-A6B8B7F2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9" name="Shape 209">
            <a:extLst>
              <a:ext uri="{FF2B5EF4-FFF2-40B4-BE49-F238E27FC236}">
                <a16:creationId xmlns:a16="http://schemas.microsoft.com/office/drawing/2014/main" id="{5DA0ACF8-F53A-4D03-9789-1C1E8F050F59}"/>
              </a:ext>
            </a:extLst>
          </p:cNvPr>
          <p:cNvSpPr/>
          <p:nvPr/>
        </p:nvSpPr>
        <p:spPr>
          <a:xfrm>
            <a:off x="324961" y="2874426"/>
            <a:ext cx="11415589" cy="34819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1.3.2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: Есть две группы роботов. Количество роботов первой группы определено в переменной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a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а второй –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b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Вывести на экран разницу групп, а также текстовую информацию, в какой группе роботов больше. Например, «Больше состав в группе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A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на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5 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роботов»</a:t>
            </a:r>
          </a:p>
          <a:p>
            <a:pPr lvl="0">
              <a:buSzPct val="100000"/>
            </a:pPr>
            <a:r>
              <a:rPr lang="ru-RU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Решение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: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= 7</a:t>
            </a: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 = 10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r = str(abs(a-b))</a:t>
            </a:r>
          </a:p>
          <a:p>
            <a:pPr>
              <a:buSzPct val="100000"/>
            </a:pP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(a &gt; b):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addLabel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(“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Больше состав в группе А на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+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r + “ 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роботов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”, 1, 10)</a:t>
            </a:r>
          </a:p>
          <a:p>
            <a:pPr>
              <a:buSzPct val="100000"/>
            </a:pP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:</a:t>
            </a: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addLabel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(“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Больше состав в группе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на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+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r + “ 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роботов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”, 1, 10)</a:t>
            </a:r>
          </a:p>
          <a:p>
            <a:pPr>
              <a:buSzPct val="100000"/>
            </a:pP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().redraw()</a:t>
            </a:r>
          </a:p>
          <a:p>
            <a:pPr>
              <a:buSzPct val="100000"/>
            </a:pP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(4000)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endParaRPr lang="ru-RU" sz="18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10" name="Shape 209">
            <a:extLst>
              <a:ext uri="{FF2B5EF4-FFF2-40B4-BE49-F238E27FC236}">
                <a16:creationId xmlns:a16="http://schemas.microsoft.com/office/drawing/2014/main" id="{C723D19A-2449-4C09-BDA9-35525AB4B6CF}"/>
              </a:ext>
            </a:extLst>
          </p:cNvPr>
          <p:cNvSpPr/>
          <p:nvPr/>
        </p:nvSpPr>
        <p:spPr>
          <a:xfrm>
            <a:off x="324961" y="989092"/>
            <a:ext cx="10164760" cy="201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1.3.1.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Вывести в консоль и на экран робота «Привет, ТРИК!»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ru-RU" sz="20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Решение</a:t>
            </a: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: 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</a:t>
            </a:r>
            <a:r>
              <a:rPr lang="ru-RU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Привет, мир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”)</a:t>
            </a:r>
            <a:r>
              <a:rPr lang="ru-RU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8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Привет, мир!</a:t>
            </a: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</a:t>
            </a: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addLabel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(“</a:t>
            </a:r>
            <a:r>
              <a:rPr lang="ru-RU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Привет, ТРИК!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”, </a:t>
            </a:r>
            <a:r>
              <a:rPr lang="ru-RU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50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, </a:t>
            </a:r>
            <a:r>
              <a:rPr lang="ru-RU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5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0, 20)</a:t>
            </a: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brick.display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().redraw()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перерисовать экран</a:t>
            </a: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18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(1000)</a:t>
            </a:r>
            <a:endParaRPr lang="ru-RU" sz="18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230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4CD7AD-42BE-4A5D-8DED-364D4B785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9842" y="4138992"/>
            <a:ext cx="2468183" cy="2468183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Электродвигатель</a:t>
            </a:r>
          </a:p>
        </p:txBody>
      </p:sp>
      <p:sp>
        <p:nvSpPr>
          <p:cNvPr id="6" name="Shape 209">
            <a:extLst>
              <a:ext uri="{FF2B5EF4-FFF2-40B4-BE49-F238E27FC236}">
                <a16:creationId xmlns:a16="http://schemas.microsoft.com/office/drawing/2014/main" id="{B467B47D-D869-4FA1-8655-31860C137431}"/>
              </a:ext>
            </a:extLst>
          </p:cNvPr>
          <p:cNvSpPr/>
          <p:nvPr/>
        </p:nvSpPr>
        <p:spPr>
          <a:xfrm>
            <a:off x="694131" y="1049477"/>
            <a:ext cx="9470449" cy="2540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Основная характеристика моторов –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rpm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RPM (Revolutions per minute) –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обороты в минуту</a:t>
            </a:r>
          </a:p>
          <a:p>
            <a:pPr lvl="0">
              <a:buSzPct val="100000"/>
            </a:pP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Например, 100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rpm,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95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rpm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или 220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rpm</a:t>
            </a:r>
          </a:p>
          <a:p>
            <a:pPr lvl="0">
              <a:buSzPct val="100000"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B66790-0756-425E-B6D6-3FB737578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006" y="1130890"/>
            <a:ext cx="3258927" cy="32589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595F67-0394-4A5F-8CCF-EB6F2E0406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r="21804"/>
          <a:stretch/>
        </p:blipFill>
        <p:spPr>
          <a:xfrm>
            <a:off x="2149205" y="3195566"/>
            <a:ext cx="4122403" cy="3089119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13298F5-B354-4750-BA42-9E7AE819076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11196" y="3533032"/>
            <a:ext cx="236718" cy="11492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342412C-BFE7-4093-B90A-2D31F091C55B}"/>
              </a:ext>
            </a:extLst>
          </p:cNvPr>
          <p:cNvSpPr txBox="1"/>
          <p:nvPr/>
        </p:nvSpPr>
        <p:spPr>
          <a:xfrm>
            <a:off x="3978504" y="4500512"/>
            <a:ext cx="1486900" cy="31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Электромотор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8B6B2C-01F0-4F37-B184-26D361430FBD}"/>
              </a:ext>
            </a:extLst>
          </p:cNvPr>
          <p:cNvSpPr txBox="1"/>
          <p:nvPr/>
        </p:nvSpPr>
        <p:spPr>
          <a:xfrm>
            <a:off x="2889425" y="5576001"/>
            <a:ext cx="979385" cy="31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Редуктор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2FC453C-426C-4450-8C0F-477A2FB852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379118" y="4649125"/>
            <a:ext cx="0" cy="74809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5A5DE4-3C6E-4175-ABB1-06F346339455}"/>
              </a:ext>
            </a:extLst>
          </p:cNvPr>
          <p:cNvSpPr txBox="1"/>
          <p:nvPr/>
        </p:nvSpPr>
        <p:spPr>
          <a:xfrm>
            <a:off x="1147878" y="3373055"/>
            <a:ext cx="1229461" cy="31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Вал мотора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8C4CAF-730B-4A2A-9C16-D22167D788B0}"/>
              </a:ext>
            </a:extLst>
          </p:cNvPr>
          <p:cNvSpPr txBox="1"/>
          <p:nvPr/>
        </p:nvSpPr>
        <p:spPr>
          <a:xfrm>
            <a:off x="5255546" y="3411909"/>
            <a:ext cx="916244" cy="31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Энкодер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58D2BCE-32B5-4219-B348-B4387942A992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3668" y="3862144"/>
            <a:ext cx="0" cy="87798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693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Моторы</a:t>
            </a:r>
          </a:p>
        </p:txBody>
      </p:sp>
      <p:sp>
        <p:nvSpPr>
          <p:cNvPr id="7" name="Shape 209">
            <a:extLst>
              <a:ext uri="{FF2B5EF4-FFF2-40B4-BE49-F238E27FC236}">
                <a16:creationId xmlns:a16="http://schemas.microsoft.com/office/drawing/2014/main" id="{DD0B2FE4-E71A-434C-BF7C-DEE6972EF2CB}"/>
              </a:ext>
            </a:extLst>
          </p:cNvPr>
          <p:cNvSpPr/>
          <p:nvPr/>
        </p:nvSpPr>
        <p:spPr>
          <a:xfrm>
            <a:off x="691466" y="1008299"/>
            <a:ext cx="10988699" cy="340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Управление моторами </a:t>
            </a: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(80) </a:t>
            </a: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подать мощность 80% на М4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mRight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переопределение метода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mRight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(60) 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Подать мощность 60% на М3</a:t>
            </a:r>
          </a:p>
          <a:p>
            <a:pPr marR="0" lvl="0" algn="l" rtl="0">
              <a:spcBef>
                <a:spcPts val="0"/>
              </a:spcBef>
              <a:buSzPct val="100000"/>
            </a:pPr>
            <a:endParaRPr lang="ru-RU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(M3).brake()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резкая остановка мотора (стопор на 500мс)</a:t>
            </a:r>
          </a:p>
          <a:p>
            <a:pPr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плавная остановка мотора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10" name="Shape 209">
            <a:extLst>
              <a:ext uri="{FF2B5EF4-FFF2-40B4-BE49-F238E27FC236}">
                <a16:creationId xmlns:a16="http://schemas.microsoft.com/office/drawing/2014/main" id="{2836FF90-8F91-4B55-90E7-50C94C5D1E75}"/>
              </a:ext>
            </a:extLst>
          </p:cNvPr>
          <p:cNvSpPr/>
          <p:nvPr/>
        </p:nvSpPr>
        <p:spPr>
          <a:xfrm>
            <a:off x="691467" y="4306832"/>
            <a:ext cx="10591884" cy="20495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Движение по таймеру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mRight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(80)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mLeft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(80)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(3000)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движение вперед в течение 3 секунд</a:t>
            </a:r>
          </a:p>
          <a:p>
            <a:pPr lvl="0"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chemeClr val="accent6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«-»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зависимость от заряда батареи на реальном роботе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11" name="Shape 209">
            <a:extLst>
              <a:ext uri="{FF2B5EF4-FFF2-40B4-BE49-F238E27FC236}">
                <a16:creationId xmlns:a16="http://schemas.microsoft.com/office/drawing/2014/main" id="{30E01C08-E74D-43BB-A277-17A432584545}"/>
              </a:ext>
            </a:extLst>
          </p:cNvPr>
          <p:cNvSpPr/>
          <p:nvPr/>
        </p:nvSpPr>
        <p:spPr>
          <a:xfrm>
            <a:off x="691467" y="5924302"/>
            <a:ext cx="8784976" cy="4320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b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endParaRPr lang="ru-RU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352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Моторы</a:t>
            </a:r>
          </a:p>
        </p:txBody>
      </p:sp>
      <p:sp>
        <p:nvSpPr>
          <p:cNvPr id="8" name="Shape 209">
            <a:extLst>
              <a:ext uri="{FF2B5EF4-FFF2-40B4-BE49-F238E27FC236}">
                <a16:creationId xmlns:a16="http://schemas.microsoft.com/office/drawing/2014/main" id="{3194094D-64CC-4BA0-88FC-06B5F7A8F338}"/>
              </a:ext>
            </a:extLst>
          </p:cNvPr>
          <p:cNvSpPr/>
          <p:nvPr/>
        </p:nvSpPr>
        <p:spPr>
          <a:xfrm>
            <a:off x="792549" y="1207648"/>
            <a:ext cx="8784976" cy="1872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Задача 1.3.3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: запустить мотор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M3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с максимальной мощностью на 3 секунды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Решение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:</a:t>
            </a: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(100)</a:t>
            </a:r>
          </a:p>
          <a:p>
            <a:pPr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(3000)</a:t>
            </a:r>
          </a:p>
        </p:txBody>
      </p:sp>
      <p:sp>
        <p:nvSpPr>
          <p:cNvPr id="9" name="Shape 209">
            <a:extLst>
              <a:ext uri="{FF2B5EF4-FFF2-40B4-BE49-F238E27FC236}">
                <a16:creationId xmlns:a16="http://schemas.microsoft.com/office/drawing/2014/main" id="{C6ED437B-6240-472E-B716-6AC0D0DBA265}"/>
              </a:ext>
            </a:extLst>
          </p:cNvPr>
          <p:cNvSpPr/>
          <p:nvPr/>
        </p:nvSpPr>
        <p:spPr>
          <a:xfrm>
            <a:off x="792549" y="3151864"/>
            <a:ext cx="8784976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Задача 1.3.4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: разогнать мотор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M3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с 0 до 100 за 5 секунд</a:t>
            </a:r>
          </a:p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Решение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:</a:t>
            </a: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for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in range(0, 101):</a:t>
            </a: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</a:p>
          <a:p>
            <a:pPr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(50)</a:t>
            </a:r>
          </a:p>
          <a:p>
            <a:pPr>
              <a:buSzPct val="100000"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3397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E6FF74-DF4D-43DA-BEB7-35A6E2BC3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47185FD-28B4-4A1A-9049-EDFA7765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Энкодеры</a:t>
            </a:r>
            <a:endParaRPr lang="ru-RU" dirty="0"/>
          </a:p>
        </p:txBody>
      </p:sp>
      <p:sp>
        <p:nvSpPr>
          <p:cNvPr id="6" name="Shape 209">
            <a:extLst>
              <a:ext uri="{FF2B5EF4-FFF2-40B4-BE49-F238E27FC236}">
                <a16:creationId xmlns:a16="http://schemas.microsoft.com/office/drawing/2014/main" id="{203BE342-8F45-477D-B502-2DEE17A9382F}"/>
              </a:ext>
            </a:extLst>
          </p:cNvPr>
          <p:cNvSpPr/>
          <p:nvPr/>
        </p:nvSpPr>
        <p:spPr>
          <a:xfrm>
            <a:off x="251520" y="1052423"/>
            <a:ext cx="11635680" cy="5227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Основная характеристика </a:t>
            </a:r>
            <a:r>
              <a:rPr lang="en-US" sz="2400" b="1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cpr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 -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кол-во сигналов на оборот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</a:t>
            </a: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Сбросить и считать показания </a:t>
            </a:r>
            <a:r>
              <a:rPr lang="ru-RU" sz="2000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энкодера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 </a:t>
            </a:r>
            <a:endParaRPr lang="ru-RU" sz="20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(E3).reset()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сбросить показания 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энкодера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E3</a:t>
            </a:r>
            <a:endParaRPr lang="ru-RU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(E3).read()</a:t>
            </a:r>
            <a:r>
              <a:rPr lang="ru-RU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считать значение показаний 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энкодера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Е3</a:t>
            </a:r>
            <a:endParaRPr lang="ru-RU" sz="20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endParaRPr lang="ru-RU" sz="20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или</a:t>
            </a:r>
          </a:p>
          <a:p>
            <a:pPr lvl="0">
              <a:buSzPct val="100000"/>
            </a:pPr>
            <a:endParaRPr lang="ru-RU" sz="2000" dirty="0">
              <a:solidFill>
                <a:schemeClr val="dk1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eLeft.reset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сбросить показания 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энкодера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E3</a:t>
            </a:r>
            <a:endParaRPr lang="ru-RU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eLeft.read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считать значение показаний 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энкодера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Е3</a:t>
            </a:r>
          </a:p>
          <a:p>
            <a:pPr marR="0" lvl="0" algn="l" rtl="0">
              <a:spcBef>
                <a:spcPts val="0"/>
              </a:spcBef>
              <a:buSzPct val="100000"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считать сырое значение показаний </a:t>
            </a:r>
            <a:r>
              <a:rPr lang="ru-RU" sz="20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энкодера</a:t>
            </a:r>
            <a:r>
              <a:rPr lang="ru-RU" sz="20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Е3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 = </a:t>
            </a:r>
            <a:r>
              <a:rPr lang="en-US" sz="20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eLeft.readRawData</a:t>
            </a:r>
            <a: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marR="0" lvl="0" algn="l" rtl="0">
              <a:spcBef>
                <a:spcPts val="0"/>
              </a:spcBef>
              <a:buSzPct val="100000"/>
            </a:pPr>
            <a:endParaRPr lang="en-US" sz="24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Иногда удобнее работать с сырыми показаниями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энкодеров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.</a:t>
            </a:r>
          </a:p>
          <a:p>
            <a:pPr marR="0" lvl="0" algn="l" rtl="0">
              <a:spcBef>
                <a:spcPts val="0"/>
              </a:spcBef>
              <a:buSzPct val="100000"/>
            </a:pP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90984992"/>
      </p:ext>
    </p:extLst>
  </p:cSld>
  <p:clrMapOvr>
    <a:masterClrMapping/>
  </p:clrMapOvr>
</p:sld>
</file>

<file path=ppt/theme/theme1.xml><?xml version="1.0" encoding="utf-8"?>
<a:theme xmlns:a="http://schemas.openxmlformats.org/drawingml/2006/main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Ktheme2019" id="{3EE4B165-53EC-4A0A-9C55-72CB4EA76720}" vid="{6A35BB6B-5003-4483-AF5E-6DF0028E6E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</Template>
  <TotalTime>29187</TotalTime>
  <Words>1366</Words>
  <Application>Microsoft Office PowerPoint</Application>
  <PresentationFormat>Широкоэкранный</PresentationFormat>
  <Paragraphs>225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Gill Sans</vt:lpstr>
      <vt:lpstr>Verdana</vt:lpstr>
      <vt:lpstr>TRIKtheme2019</vt:lpstr>
      <vt:lpstr>Библиотека trikRuntime Точные перемещения</vt:lpstr>
      <vt:lpstr>Math и Date</vt:lpstr>
      <vt:lpstr>Объекты</vt:lpstr>
      <vt:lpstr>Для отладки</vt:lpstr>
      <vt:lpstr>Задачи </vt:lpstr>
      <vt:lpstr>Электродвигатель</vt:lpstr>
      <vt:lpstr>Моторы</vt:lpstr>
      <vt:lpstr>Моторы</vt:lpstr>
      <vt:lpstr>Энкодеры</vt:lpstr>
      <vt:lpstr>Энкодеры</vt:lpstr>
      <vt:lpstr>Точное перемещение</vt:lpstr>
      <vt:lpstr>Точное перемещение</vt:lpstr>
      <vt:lpstr>Точный поворот</vt:lpstr>
      <vt:lpstr>Точный поворот</vt:lpstr>
      <vt:lpstr>Движение по ППР</vt:lpstr>
      <vt:lpstr>Задачи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зрение</dc:title>
  <dc:creator>Анастасия Мерецкая</dc:creator>
  <cp:lastModifiedBy>Ilya Shirokolobov</cp:lastModifiedBy>
  <cp:revision>130</cp:revision>
  <dcterms:created xsi:type="dcterms:W3CDTF">2019-09-12T18:22:40Z</dcterms:created>
  <dcterms:modified xsi:type="dcterms:W3CDTF">2022-10-11T05:29:46Z</dcterms:modified>
</cp:coreProperties>
</file>